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8" r:id="rId2"/>
    <p:sldId id="260" r:id="rId3"/>
    <p:sldId id="266" r:id="rId4"/>
    <p:sldId id="261" r:id="rId5"/>
    <p:sldId id="262" r:id="rId6"/>
    <p:sldId id="263" r:id="rId7"/>
    <p:sldId id="264" r:id="rId8"/>
    <p:sldId id="265" r:id="rId9"/>
    <p:sldId id="272" r:id="rId10"/>
    <p:sldId id="270" r:id="rId11"/>
    <p:sldId id="273" r:id="rId12"/>
    <p:sldId id="274" r:id="rId13"/>
    <p:sldId id="267" r:id="rId14"/>
    <p:sldId id="275" r:id="rId15"/>
    <p:sldId id="269" r:id="rId16"/>
    <p:sldId id="276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771B6-764B-4CE9-B3FA-B4AFF4CB5F5A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DB181-4478-4373-A4B3-F6D1966B45F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pPr/>
              <a:t>25.2.2013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251520" y="335846"/>
            <a:ext cx="864096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807335" algn="ctr"/>
                <a:tab pos="4905375" algn="l"/>
              </a:tabLst>
            </a:pPr>
            <a:endParaRPr lang="bg-BG" sz="2800" b="1" u="sng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2807335" algn="ctr"/>
                <a:tab pos="4905375" algn="l"/>
              </a:tabLst>
            </a:pPr>
            <a:r>
              <a:rPr lang="bg-BG" sz="2800" b="1" u="sng" dirty="0" smtClean="0">
                <a:latin typeface="Times New Roman"/>
                <a:ea typeface="Times New Roman"/>
              </a:rPr>
              <a:t>РАЙОН „СЕВЕРЕН“ - </a:t>
            </a:r>
            <a:r>
              <a:rPr lang="bg-BG" sz="2800" b="1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ОБЩИНА ПЛОВДИВ</a:t>
            </a:r>
          </a:p>
          <a:p>
            <a:pPr algn="ctr">
              <a:spcAft>
                <a:spcPts val="0"/>
              </a:spcAft>
              <a:tabLst>
                <a:tab pos="2807335" algn="ctr"/>
                <a:tab pos="4905375" algn="l"/>
              </a:tabLst>
            </a:pPr>
            <a:endParaRPr lang="bg-BG" b="1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2807335" algn="ctr"/>
                <a:tab pos="4905375" algn="l"/>
              </a:tabLst>
            </a:pPr>
            <a:r>
              <a:rPr lang="bg-BG" sz="2400" b="1" dirty="0" smtClean="0">
                <a:latin typeface="Times New Roman"/>
                <a:ea typeface="Times New Roman"/>
              </a:rPr>
              <a:t>ПРОЕКТ BG051PO001-5.1.04-008</a:t>
            </a:r>
            <a:r>
              <a:rPr lang="en-US" sz="2400" b="1" dirty="0" smtClean="0">
                <a:latin typeface="Times New Roman"/>
                <a:ea typeface="Times New Roman"/>
              </a:rPr>
              <a:t>0</a:t>
            </a:r>
            <a:endParaRPr lang="bg-BG" sz="2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2807335" algn="ctr"/>
                <a:tab pos="4905375" algn="l"/>
              </a:tabLst>
            </a:pPr>
            <a:r>
              <a:rPr lang="bg-BG" sz="3200" b="1" dirty="0" smtClean="0">
                <a:latin typeface="Times New Roman"/>
                <a:ea typeface="Times New Roman"/>
              </a:rPr>
              <a:t>„</a:t>
            </a:r>
            <a:r>
              <a:rPr lang="bg-BG" sz="2400" b="1" dirty="0" smtClean="0"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3200" b="1" dirty="0" smtClean="0">
                <a:latin typeface="Times New Roman"/>
                <a:ea typeface="Times New Roman"/>
              </a:rPr>
              <a:t>“</a:t>
            </a:r>
          </a:p>
          <a:p>
            <a:pPr algn="ctr">
              <a:spcAft>
                <a:spcPts val="0"/>
              </a:spcAft>
              <a:tabLst>
                <a:tab pos="2807335" algn="ctr"/>
                <a:tab pos="4905375" algn="l"/>
              </a:tabLst>
            </a:pPr>
            <a:endParaRPr lang="bg-BG" sz="1100" b="1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2807335" algn="ctr"/>
                <a:tab pos="4905375" algn="l"/>
              </a:tabLst>
            </a:pPr>
            <a:r>
              <a:rPr lang="bg-BG" sz="3200" i="1" dirty="0" smtClean="0">
                <a:latin typeface="Times New Roman"/>
                <a:ea typeface="Times New Roman"/>
              </a:rPr>
              <a:t>По </a:t>
            </a:r>
            <a:r>
              <a:rPr lang="bg-BG" sz="3200" i="1" dirty="0">
                <a:latin typeface="Times New Roman"/>
                <a:ea typeface="Times New Roman"/>
              </a:rPr>
              <a:t>схема за предоставяне на безвъзмездна </a:t>
            </a:r>
            <a:r>
              <a:rPr lang="bg-BG" sz="3200" i="1" dirty="0" smtClean="0">
                <a:latin typeface="Times New Roman"/>
                <a:ea typeface="Times New Roman"/>
              </a:rPr>
              <a:t>финансова </a:t>
            </a:r>
            <a:r>
              <a:rPr lang="bg-BG" sz="3200" i="1" dirty="0">
                <a:latin typeface="Times New Roman"/>
                <a:ea typeface="Times New Roman"/>
              </a:rPr>
              <a:t>помощ </a:t>
            </a:r>
            <a:endParaRPr lang="bg-BG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2807335" algn="ctr"/>
                <a:tab pos="4905375" algn="l"/>
              </a:tabLst>
            </a:pPr>
            <a:endParaRPr lang="bg-BG" b="1" i="1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2807335" algn="ctr"/>
                <a:tab pos="4905375" algn="l"/>
              </a:tabLst>
            </a:pPr>
            <a:r>
              <a:rPr lang="bg-BG" sz="4000" b="1" i="1" dirty="0" smtClean="0">
                <a:latin typeface="Times New Roman"/>
                <a:ea typeface="Times New Roman"/>
              </a:rPr>
              <a:t>„</a:t>
            </a:r>
            <a:r>
              <a:rPr lang="bg-BG" sz="4000" b="1" i="1" dirty="0">
                <a:latin typeface="Times New Roman"/>
                <a:ea typeface="Times New Roman"/>
              </a:rPr>
              <a:t>ПОМОЩ В ДОМА”</a:t>
            </a:r>
            <a:endParaRPr lang="bg-BG" sz="4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bg-BG" i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20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Проектът </a:t>
            </a:r>
            <a:r>
              <a:rPr lang="bg-BG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се осъществява с финансовата подкрепа на</a:t>
            </a:r>
            <a:endParaRPr lang="bg-BG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endParaRPr lang="bg-BG" sz="20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20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</a:t>
            </a:r>
            <a:r>
              <a:rPr lang="bg-BG" sz="20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съюз</a:t>
            </a:r>
          </a:p>
          <a:p>
            <a:pPr algn="ctr">
              <a:spcAft>
                <a:spcPts val="0"/>
              </a:spcAft>
            </a:pPr>
            <a:endParaRPr lang="bg-BG" sz="2000" i="1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bg-BG" sz="2000" i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571612"/>
            <a:ext cx="133394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560722"/>
            <a:ext cx="12668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6165304"/>
            <a:ext cx="8248650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975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296144"/>
          </a:xfrm>
        </p:spPr>
        <p:txBody>
          <a:bodyPr>
            <a:noAutofit/>
          </a:bodyPr>
          <a:lstStyle/>
          <a:p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1866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Наетите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доставчици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услугите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Звеното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трябва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преминат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обучение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повишаване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знанията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практическите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 умения в два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етапа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Въвеждащо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Надграждащо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Съобразни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методиките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предоставяне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услугите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социален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личен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асистент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домашен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помощник. 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41" y="328318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32" y="328318"/>
            <a:ext cx="12795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61" y="6087480"/>
            <a:ext cx="82613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0078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296144"/>
          </a:xfrm>
        </p:spPr>
        <p:txBody>
          <a:bodyPr>
            <a:noAutofit/>
          </a:bodyPr>
          <a:lstStyle/>
          <a:p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199" y="1600200"/>
            <a:ext cx="8346653" cy="4925144"/>
          </a:xfrm>
        </p:spPr>
        <p:txBody>
          <a:bodyPr/>
          <a:lstStyle/>
          <a:p>
            <a:pPr marL="0" indent="0" algn="ctr">
              <a:buNone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Прием на документите на </a:t>
            </a:r>
          </a:p>
          <a:p>
            <a:pPr marL="0" indent="0"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кандидат-потребителите:</a:t>
            </a:r>
          </a:p>
          <a:p>
            <a:pPr marL="0" indent="0" algn="ctr">
              <a:buNone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bg-BG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04.03.2013 год.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bg-BG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22.03.2013 год. </a:t>
            </a:r>
            <a:endParaRPr lang="bg-BG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61" y="277065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3501"/>
            <a:ext cx="12795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61" y="6087480"/>
            <a:ext cx="82613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098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9091" y="214290"/>
            <a:ext cx="8229600" cy="1143000"/>
          </a:xfrm>
        </p:spPr>
        <p:txBody>
          <a:bodyPr>
            <a:noAutofit/>
          </a:bodyPr>
          <a:lstStyle/>
          <a:p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9" y="1556792"/>
            <a:ext cx="8455814" cy="4824536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bg-BG" sz="31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Необходими документи за потребителите/ползвателите на услуги</a:t>
            </a:r>
            <a:r>
              <a:rPr lang="bg-BG" sz="31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bg-BG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образец от районната администрация;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Документ за самоличност/удостоверение за раждане 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копие и оригинал за справка; 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Документ за самоличност 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родителя/настойник;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 от ТЕЛК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Документ, определящ лицето за настойник или попечител 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детето – копие и оригинал;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Пълномощно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(свободен текст) за лице, което ще подаде заявлението от името на кандидата.</a:t>
            </a:r>
          </a:p>
          <a:p>
            <a:pPr marL="514350" lvl="0" indent="-514350">
              <a:buFont typeface="Arial" pitchFamily="34" charset="0"/>
              <a:buAutoNum type="arabicPeriod"/>
            </a:pPr>
            <a:endParaRPr lang="bg-BG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90798"/>
            <a:ext cx="1279525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93" y="6189131"/>
            <a:ext cx="82613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395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1" y="140456"/>
            <a:ext cx="8274644" cy="1301006"/>
          </a:xfrm>
        </p:spPr>
        <p:txBody>
          <a:bodyPr>
            <a:noAutofit/>
          </a:bodyPr>
          <a:lstStyle/>
          <a:p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692121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bg-BG" sz="26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Необходими документи за </a:t>
            </a:r>
            <a:r>
              <a:rPr lang="bg-BG" sz="26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потребителите/доставчиците </a:t>
            </a:r>
            <a:r>
              <a:rPr lang="bg-BG" sz="26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услуги</a:t>
            </a:r>
            <a:r>
              <a:rPr lang="bg-BG" sz="26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bg-BG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образец от районната 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администрация;</a:t>
            </a:r>
            <a:endParaRPr lang="bg-BG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Документ </a:t>
            </a:r>
            <a:r>
              <a:rPr lang="bg-BG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самоличност </a:t>
            </a:r>
            <a:r>
              <a:rPr lang="bg-BG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копие и оригинал за справка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Автобиография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български език;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Служебна бележка относно регистрация в БТ;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Служебна бележка от Центъра за психично здраве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дали се води на отчет;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ЕР на ТЕЛК 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(ако има такова)</a:t>
            </a:r>
            <a:r>
              <a:rPr lang="bg-BG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копие и оригинал за справка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Копие на сертификат/и за завършени обучителни курсове по сходни програми;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bg-BG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Пълномощно</a:t>
            </a:r>
            <a:r>
              <a:rPr lang="bg-BG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(свободен текст) за лице, което ще подаде заявлението от името на кандидата.</a:t>
            </a:r>
            <a:endParaRPr lang="bg-BG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bg-BG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95" y="6139723"/>
            <a:ext cx="82613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7995"/>
            <a:ext cx="12795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235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g-BG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bg-B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Дирекция </a:t>
            </a:r>
            <a:r>
              <a:rPr lang="bg-BG" dirty="0">
                <a:solidFill>
                  <a:srgbClr val="000000"/>
                </a:solidFill>
                <a:latin typeface="Times New Roman"/>
                <a:ea typeface="Times New Roman"/>
              </a:rPr>
              <a:t>„Социално </a:t>
            </a:r>
            <a:r>
              <a:rPr lang="bg-B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подпомагане“ ще </a:t>
            </a:r>
            <a:r>
              <a:rPr lang="bg-BG" dirty="0">
                <a:solidFill>
                  <a:srgbClr val="000000"/>
                </a:solidFill>
                <a:latin typeface="Times New Roman"/>
                <a:ea typeface="Times New Roman"/>
              </a:rPr>
              <a:t>извърши внимателна оценка на всички желаещи да ползват услугите в рамките на </a:t>
            </a:r>
            <a:r>
              <a:rPr lang="bg-B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един месец</a:t>
            </a:r>
            <a:r>
              <a:rPr lang="bg-BG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bg-BG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bg-BG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bg-BG" dirty="0" smtClean="0">
                <a:solidFill>
                  <a:srgbClr val="000000"/>
                </a:solidFill>
                <a:latin typeface="Times New Roman"/>
              </a:rPr>
              <a:t>Предоставянето на услугите ще започне от </a:t>
            </a:r>
            <a:r>
              <a:rPr lang="bg-BG" b="1" dirty="0" smtClean="0">
                <a:solidFill>
                  <a:srgbClr val="000000"/>
                </a:solidFill>
                <a:latin typeface="Times New Roman"/>
              </a:rPr>
              <a:t>01.06.2013 год. </a:t>
            </a:r>
            <a:endParaRPr lang="bg-BG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128" y="265187"/>
            <a:ext cx="12795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95" y="6139723"/>
            <a:ext cx="82613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91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17993" y="197719"/>
            <a:ext cx="8188110" cy="1271346"/>
          </a:xfrm>
        </p:spPr>
        <p:txBody>
          <a:bodyPr>
            <a:noAutofit/>
          </a:bodyPr>
          <a:lstStyle/>
          <a:p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560331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bg-BG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Продължителност </a:t>
            </a:r>
            <a:r>
              <a:rPr lang="bg-BG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проекта:</a:t>
            </a:r>
            <a:r>
              <a:rPr lang="bg-B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 месеца;</a:t>
            </a:r>
          </a:p>
          <a:p>
            <a:pPr lvl="0"/>
            <a:endParaRPr lang="bg-B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Период на предоставяне на услугите в  Звеното в район </a:t>
            </a:r>
            <a:r>
              <a:rPr lang="bg-BG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„СЕВЕРЕН“:</a:t>
            </a:r>
            <a:r>
              <a:rPr lang="bg-B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месеца;</a:t>
            </a:r>
          </a:p>
          <a:p>
            <a:pPr lvl="0"/>
            <a:endParaRPr lang="bg-B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Обща сума на проекта:</a:t>
            </a:r>
            <a:r>
              <a:rPr lang="bg-B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197 </a:t>
            </a:r>
            <a:r>
              <a:rPr lang="bg-BG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215, 63 </a:t>
            </a:r>
            <a:r>
              <a:rPr lang="bg-BG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лева</a:t>
            </a:r>
          </a:p>
          <a:p>
            <a:pPr marL="0" indent="0">
              <a:buNone/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32" y="332656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043" y="284348"/>
            <a:ext cx="12795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93" y="6189131"/>
            <a:ext cx="82613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447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143" y="284853"/>
            <a:ext cx="8229600" cy="1143000"/>
          </a:xfrm>
        </p:spPr>
        <p:txBody>
          <a:bodyPr>
            <a:noAutofit/>
          </a:bodyPr>
          <a:lstStyle/>
          <a:p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bg-BG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Благодарим Ви за вниманието!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3196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285728"/>
            <a:ext cx="12795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93" y="6143645"/>
            <a:ext cx="8261350" cy="55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944216"/>
          </a:xfrm>
        </p:spPr>
        <p:txBody>
          <a:bodyPr>
            <a:noAutofit/>
          </a:bodyPr>
          <a:lstStyle/>
          <a:p>
            <a:pPr>
              <a:tabLst>
                <a:tab pos="2807335" algn="ctr"/>
                <a:tab pos="4905375" algn="l"/>
              </a:tabLst>
            </a:pPr>
            <a:r>
              <a:rPr lang="bg-BG" sz="1400" b="1" dirty="0" smtClean="0">
                <a:latin typeface="Times New Roman"/>
                <a:ea typeface="Times New Roman"/>
              </a:rPr>
              <a:t>ПРОЕКТ </a:t>
            </a:r>
            <a:r>
              <a:rPr lang="en-GB" sz="1400" b="1" dirty="0" smtClean="0">
                <a:latin typeface="Times New Roman"/>
                <a:ea typeface="Times New Roman"/>
              </a:rPr>
              <a:t>BG051PO001</a:t>
            </a:r>
            <a:r>
              <a:rPr lang="en-GB" sz="1400" b="1" i="1" dirty="0" smtClean="0">
                <a:latin typeface="Times New Roman"/>
                <a:ea typeface="Times New Roman"/>
              </a:rPr>
              <a:t>-5.1.04-008</a:t>
            </a:r>
            <a:r>
              <a:rPr lang="bg-BG" sz="1400" b="1" i="1" dirty="0" smtClean="0">
                <a:latin typeface="Times New Roman"/>
                <a:ea typeface="Times New Roman"/>
              </a:rPr>
              <a:t>0 – </a:t>
            </a:r>
            <a:r>
              <a:rPr lang="bg-BG" sz="1200" b="1" i="1" dirty="0" smtClean="0"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latin typeface="Times New Roman"/>
                <a:ea typeface="Times New Roman"/>
              </a:rPr>
              <a:t/>
            </a:r>
            <a:br>
              <a:rPr lang="bg-BG" sz="1200" dirty="0">
                <a:latin typeface="Times New Roman"/>
                <a:ea typeface="Times New Roman"/>
              </a:rPr>
            </a:br>
            <a:r>
              <a:rPr lang="bg-BG" sz="1400" i="1" dirty="0" smtClean="0">
                <a:latin typeface="Times New Roman"/>
                <a:ea typeface="Times New Roman"/>
              </a:rPr>
              <a:t>финансиран </a:t>
            </a:r>
            <a:r>
              <a:rPr lang="bg-BG" sz="1400" i="1" dirty="0">
                <a:latin typeface="Times New Roman"/>
                <a:ea typeface="Times New Roman"/>
              </a:rPr>
              <a:t>по схема за предоставяне на безвъзмездна финансова помощ </a:t>
            </a:r>
            <a:r>
              <a:rPr lang="bg-BG" sz="1400" dirty="0">
                <a:latin typeface="Times New Roman"/>
                <a:ea typeface="Times New Roman"/>
              </a:rPr>
              <a:t/>
            </a:r>
            <a:br>
              <a:rPr lang="bg-BG" sz="1400" dirty="0">
                <a:latin typeface="Times New Roman"/>
                <a:ea typeface="Times New Roman"/>
              </a:rPr>
            </a:br>
            <a:r>
              <a:rPr lang="bg-BG" sz="1400" b="1" i="1" dirty="0"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latin typeface="Times New Roman"/>
                <a:ea typeface="Times New Roman"/>
              </a:rPr>
              <a:t/>
            </a:r>
            <a:br>
              <a:rPr lang="bg-BG" sz="1400" dirty="0"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r>
              <a:rPr lang="bg-BG" sz="1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bg-BG" sz="1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Оперативна </a:t>
            </a: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програма „Развитие на човешките ресурси”,</a:t>
            </a:r>
            <a:r>
              <a:rPr lang="bg-BG" sz="1400" dirty="0">
                <a:latin typeface="Times New Roman"/>
                <a:ea typeface="Times New Roman"/>
              </a:rPr>
              <a:t/>
            </a:r>
            <a:br>
              <a:rPr lang="bg-BG" sz="1400" dirty="0"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r>
              <a:rPr lang="bg-BG" sz="1400" dirty="0">
                <a:latin typeface="Times New Roman"/>
                <a:ea typeface="Times New Roman"/>
              </a:rPr>
              <a:t/>
            </a:r>
            <a:br>
              <a:rPr lang="bg-BG" sz="1400" dirty="0">
                <a:latin typeface="Times New Roman"/>
                <a:ea typeface="Times New Roman"/>
              </a:rPr>
            </a:br>
            <a:endParaRPr lang="bg-BG" sz="1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55575" y="2060848"/>
            <a:ext cx="8020006" cy="4248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СТАРТИРА ПРОЕКТ </a:t>
            </a:r>
          </a:p>
          <a:p>
            <a:pPr marL="0" indent="0" algn="ctr">
              <a:buNone/>
            </a:pP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„ПОДКРЕПА В ДОМА И СЕМЕЙСТВОТО“ </a:t>
            </a:r>
          </a:p>
          <a:p>
            <a:pPr marL="0" indent="0" algn="ctr">
              <a:buNone/>
            </a:pP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g-BG" sz="2000" b="1" u="sng" dirty="0" smtClean="0">
                <a:latin typeface="Times New Roman" pitchFamily="18" charset="0"/>
                <a:cs typeface="Times New Roman" pitchFamily="18" charset="0"/>
              </a:rPr>
              <a:t>СЪЩНОСТ НА ПРОЕКТА:</a:t>
            </a:r>
          </a:p>
          <a:p>
            <a:pPr marL="0" indent="0" algn="ctr"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Разкриване на </a:t>
            </a:r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Звено за услуги в домашна среда в район „Северен“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– предоставящо нова услуга в общността – помощ в ежедневието на деца и възрастни с увреждания и самотни възрастни хора, с цел подпомагане тяхната социална адаптация и намаляване риска от институционализация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81" y="616148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8680"/>
            <a:ext cx="126841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81" y="6165304"/>
            <a:ext cx="82550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103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512168"/>
          </a:xfrm>
        </p:spPr>
        <p:txBody>
          <a:bodyPr>
            <a:normAutofit fontScale="90000"/>
          </a:bodyPr>
          <a:lstStyle/>
          <a:p>
            <a:r>
              <a:rPr lang="bg-BG" sz="13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300" b="1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300" b="1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3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3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300" b="1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55576" y="2060848"/>
            <a:ext cx="8015040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Екип за управление на проекта: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Ръководител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Координатор;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Юрист;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Счетоводител;</a:t>
            </a:r>
          </a:p>
          <a:p>
            <a:pPr>
              <a:buNone/>
            </a:pPr>
            <a:endParaRPr lang="bg-B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 smtClean="0"/>
          </a:p>
          <a:p>
            <a:endParaRPr lang="bg-BG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853" y="769243"/>
            <a:ext cx="127476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047130"/>
            <a:ext cx="82550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7521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199" y="188640"/>
            <a:ext cx="8263533" cy="1800200"/>
          </a:xfrm>
        </p:spPr>
        <p:txBody>
          <a:bodyPr>
            <a:normAutofit/>
          </a:bodyPr>
          <a:lstStyle/>
          <a:p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1628800"/>
            <a:ext cx="8471024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g-BG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на проекта:</a:t>
            </a:r>
          </a:p>
          <a:p>
            <a:pPr marL="0" indent="0" algn="ctr">
              <a:buNone/>
            </a:pPr>
            <a:endParaRPr lang="bg-BG" sz="1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Подобряване качеството на живот на хора с увреждания чрез осигуряване на качествена грижа в семейна среда;</a:t>
            </a:r>
          </a:p>
          <a:p>
            <a:pPr marL="0" indent="0">
              <a:buNone/>
            </a:pPr>
            <a:endParaRPr 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Преодоляване на социалната изолация на 40 потребители с увреждания и възрастни хора;</a:t>
            </a:r>
          </a:p>
          <a:p>
            <a:pPr marL="0" indent="0">
              <a:buNone/>
            </a:pPr>
            <a:endParaRPr 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Осигуряване на трудова заетост на 19 безработни лица и трудова реализация след участието им в проекта;</a:t>
            </a:r>
          </a:p>
          <a:p>
            <a:pPr>
              <a:buFont typeface="Wingdings" pitchFamily="2" charset="2"/>
              <a:buChar char="ü"/>
            </a:pPr>
            <a:endParaRPr lang="bg-BG" dirty="0" smtClean="0"/>
          </a:p>
          <a:p>
            <a:pPr>
              <a:buFont typeface="Wingdings" pitchFamily="2" charset="2"/>
              <a:buChar char="ü"/>
            </a:pPr>
            <a:endParaRPr lang="bg-BG" dirty="0" smtClean="0"/>
          </a:p>
          <a:p>
            <a:pPr>
              <a:buFont typeface="Wingdings" pitchFamily="2" charset="2"/>
              <a:buChar char="ü"/>
            </a:pPr>
            <a:endParaRPr lang="bg-B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82024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789" y="614555"/>
            <a:ext cx="126841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165304"/>
            <a:ext cx="82550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6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728192"/>
          </a:xfrm>
        </p:spPr>
        <p:txBody>
          <a:bodyPr>
            <a:normAutofit/>
          </a:bodyPr>
          <a:lstStyle/>
          <a:p>
            <a:r>
              <a:rPr lang="bg-BG" sz="11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100" b="1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3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27584" y="2132856"/>
            <a:ext cx="7871916" cy="3993307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bg-BG" sz="3800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Основни дейности на </a:t>
            </a:r>
            <a:r>
              <a:rPr lang="bg-BG" sz="38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bg-BG" sz="3800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ctr">
              <a:buNone/>
            </a:pPr>
            <a:endParaRPr lang="bg-BG" sz="1800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bg-BG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Подбор и обучение на персонал;</a:t>
            </a:r>
          </a:p>
          <a:p>
            <a:pPr marL="514350" lvl="0" indent="-514350">
              <a:buFont typeface="+mj-lt"/>
              <a:buAutoNum type="arabicPeriod"/>
            </a:pPr>
            <a:r>
              <a:rPr lang="bg-BG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Информиране, консултиране и подбор на кандидат-потребители;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bg-BG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Предоставяне на почасови услуги за:</a:t>
            </a:r>
          </a:p>
          <a:p>
            <a:pPr lvl="0">
              <a:buFont typeface="Wingdings" pitchFamily="2" charset="2"/>
              <a:buChar char="Ø"/>
            </a:pPr>
            <a:r>
              <a:rPr lang="bg-BG" sz="27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Лична помощ;</a:t>
            </a:r>
          </a:p>
          <a:p>
            <a:pPr lvl="0">
              <a:buFont typeface="Wingdings" pitchFamily="2" charset="2"/>
              <a:buChar char="Ø"/>
            </a:pPr>
            <a:r>
              <a:rPr lang="bg-BG" sz="27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Комунално-битови дейности;</a:t>
            </a:r>
          </a:p>
          <a:p>
            <a:pPr lvl="0">
              <a:buFont typeface="Wingdings" pitchFamily="2" charset="2"/>
              <a:buChar char="Ø"/>
            </a:pPr>
            <a:r>
              <a:rPr lang="bg-BG" sz="27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Социално включване </a:t>
            </a:r>
            <a:endParaRPr lang="bg-BG" sz="27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05" y="409203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41735"/>
            <a:ext cx="127476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165304"/>
            <a:ext cx="82550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917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18171" y="265187"/>
            <a:ext cx="8280920" cy="1584176"/>
          </a:xfrm>
        </p:spPr>
        <p:txBody>
          <a:bodyPr>
            <a:normAutofit/>
          </a:bodyPr>
          <a:lstStyle/>
          <a:p>
            <a:r>
              <a:rPr lang="bg-BG" sz="1000" b="1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0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3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353347"/>
          </a:xfrm>
        </p:spPr>
        <p:txBody>
          <a:bodyPr/>
          <a:lstStyle/>
          <a:p>
            <a:pPr marL="0" indent="0" algn="ctr">
              <a:buNone/>
            </a:pPr>
            <a:endParaRPr lang="bg-BG" sz="1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g-BG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Целева група на проекта:</a:t>
            </a:r>
          </a:p>
          <a:p>
            <a:pPr marL="0" indent="0" algn="ctr">
              <a:buNone/>
            </a:pPr>
            <a:endParaRPr lang="bg-BG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bg-BG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Потребители</a:t>
            </a:r>
            <a:r>
              <a:rPr lang="bg-BG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група на хората с увреждания;</a:t>
            </a:r>
          </a:p>
          <a:p>
            <a:pPr>
              <a:buFont typeface="Wingdings" pitchFamily="2" charset="2"/>
              <a:buChar char="q"/>
            </a:pPr>
            <a:endParaRPr lang="bg-BG" sz="1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Доставчици на услугите </a:t>
            </a:r>
            <a:r>
              <a:rPr lang="bg-BG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група на персонала на звеното;</a:t>
            </a:r>
            <a:endParaRPr lang="bg-BG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bg-BG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g-BG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127476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165304"/>
            <a:ext cx="82550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187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440160"/>
          </a:xfrm>
        </p:spPr>
        <p:txBody>
          <a:bodyPr>
            <a:noAutofit/>
          </a:bodyPr>
          <a:lstStyle/>
          <a:p>
            <a:r>
              <a:rPr lang="bg-BG" sz="1200" b="1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72083" y="1916832"/>
            <a:ext cx="8214717" cy="432048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bg-BG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g-BG" sz="6000" b="1" u="sng" dirty="0" smtClean="0">
                <a:latin typeface="Times New Roman" pitchFamily="18" charset="0"/>
                <a:cs typeface="Times New Roman" pitchFamily="18" charset="0"/>
              </a:rPr>
              <a:t>Потребители – група на хората с увреждания – 40 бр.</a:t>
            </a:r>
          </a:p>
          <a:p>
            <a:pPr marR="21590" algn="just">
              <a:lnSpc>
                <a:spcPct val="115000"/>
              </a:lnSpc>
              <a:spcAft>
                <a:spcPts val="1000"/>
              </a:spcAft>
            </a:pPr>
            <a:endParaRPr lang="bg-BG" dirty="0" smtClean="0"/>
          </a:p>
          <a:p>
            <a:pPr marR="21590" algn="just">
              <a:lnSpc>
                <a:spcPct val="115000"/>
              </a:lnSpc>
              <a:spcAft>
                <a:spcPts val="1000"/>
              </a:spcAft>
            </a:pPr>
            <a:r>
              <a:rPr lang="bg-BG" sz="4500" dirty="0" smtClean="0">
                <a:latin typeface="Times New Roman" pitchFamily="18" charset="0"/>
                <a:cs typeface="Times New Roman" pitchFamily="18" charset="0"/>
              </a:rPr>
              <a:t>Възрастни с трайни увреждания </a:t>
            </a:r>
            <a:r>
              <a:rPr lang="bg-BG" sz="45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</a:t>
            </a:r>
            <a:r>
              <a:rPr lang="bg-BG" sz="45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определена от съответните органи </a:t>
            </a:r>
            <a:r>
              <a:rPr lang="bg-BG" sz="45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намалена работоспособност, които нямат възможност сами да се грижат за себе си и са с ограничен социален живот;</a:t>
            </a:r>
            <a:endParaRPr lang="bg-BG" sz="45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21590" algn="just">
              <a:lnSpc>
                <a:spcPct val="115000"/>
              </a:lnSpc>
              <a:spcAft>
                <a:spcPts val="1000"/>
              </a:spcAft>
            </a:pPr>
            <a:r>
              <a:rPr lang="bg-BG" sz="45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Деца на възраст до 16 години с 50 на сто и над 50 на сто степен на увреждане, или деца на възраст от 16 до 18 години, </a:t>
            </a:r>
            <a:r>
              <a:rPr lang="bg-BG" sz="45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50 на сто и над 50 на сто степен на </a:t>
            </a:r>
            <a:r>
              <a:rPr lang="bg-BG" sz="45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увреждане, които се нуждаят от чужда помощ;</a:t>
            </a:r>
            <a:endParaRPr lang="bg-BG" sz="45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bg-BG" sz="45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Самотно </a:t>
            </a:r>
            <a:r>
              <a:rPr lang="bg-BG" sz="45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живеещи възрастни хора, които поради различни причини от здравословен характер не са в състояние сами да организират бита си и да поддържат хигиената в дома си.</a:t>
            </a:r>
            <a:endParaRPr lang="bg-BG" sz="45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0816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160" y="520816"/>
            <a:ext cx="127476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83" y="6093296"/>
            <a:ext cx="82550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922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</p:spPr>
        <p:txBody>
          <a:bodyPr>
            <a:normAutofit fontScale="90000"/>
          </a:bodyPr>
          <a:lstStyle/>
          <a:p>
            <a:r>
              <a:rPr lang="bg-BG" sz="1200" b="1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3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1" y="1844824"/>
            <a:ext cx="8192759" cy="4495862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buNone/>
            </a:pPr>
            <a:endParaRPr lang="bg-BG" sz="2900" b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bg-BG" sz="3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Доставчици </a:t>
            </a:r>
            <a:r>
              <a:rPr lang="bg-BG" sz="3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услугите – група на персонала на </a:t>
            </a:r>
            <a:r>
              <a:rPr lang="bg-BG" sz="3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звеното – 19 бр.</a:t>
            </a:r>
          </a:p>
          <a:p>
            <a:pPr marL="0" lvl="0" indent="0">
              <a:buNone/>
            </a:pPr>
            <a:endParaRPr lang="bg-BG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Предстои наемането на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безработни лица, регистрирани в бюрата по труда, които ще бъдат обучени в предоставянето на почасови услуги на хора с увреждания на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длъжностите:</a:t>
            </a:r>
          </a:p>
          <a:p>
            <a:pPr algn="just"/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bg-B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Социален асистент – 8 бр.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Лична помощ</a:t>
            </a: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None/>
            </a:pPr>
            <a:endParaRPr lang="en-US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Специалист в социалната услуга – 5 бр.</a:t>
            </a:r>
            <a:r>
              <a:rPr lang="bg-BG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Социално включване</a:t>
            </a: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Courier New" pitchFamily="49" charset="0"/>
              <a:buChar char="o"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Домашен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санитар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– 5 бр.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Комунално-битови дейности</a:t>
            </a: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Сътрудник социална работа – 1 бр. </a:t>
            </a:r>
          </a:p>
          <a:p>
            <a:pPr>
              <a:buFont typeface="Courier New" pitchFamily="49" charset="0"/>
              <a:buChar char="o"/>
            </a:pPr>
            <a:endParaRPr lang="bg-BG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41735"/>
            <a:ext cx="12795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61" y="6087480"/>
            <a:ext cx="82613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563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ПРОЕКТ </a:t>
            </a:r>
            <a:r>
              <a:rPr lang="en-GB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BG051PO001</a:t>
            </a:r>
            <a:r>
              <a:rPr lang="en-GB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-5.1.04-008</a:t>
            </a: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0 – </a:t>
            </a:r>
            <a:r>
              <a:rPr lang="bg-BG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ПОДКРЕПА В ДОМА И СЕМЕЙСТВОТО</a:t>
            </a:r>
            <a: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prstClr val="black"/>
                </a:solidFill>
                <a:latin typeface="Times New Roman"/>
                <a:ea typeface="Times New Roman"/>
              </a:rPr>
              <a:t>финансиран по схема за предоставяне на безвъзмездна финансова помощ 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„ПОМОЩ В ДОМА”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Проектът се осъществява с финансовата подкрепа на </a:t>
            </a:r>
            <a:b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bg-BG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Оперативна програма „Развитие на човешките ресурси”,</a:t>
            </a:r>
            <a: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bg-BG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bg-BG" sz="1400" i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съфинансирана</a:t>
            </a:r>
            <a:r>
              <a:rPr lang="bg-BG" sz="1400" i="1" u="sng" dirty="0">
                <a:solidFill>
                  <a:srgbClr val="000000"/>
                </a:solidFill>
                <a:latin typeface="Times New Roman"/>
                <a:ea typeface="Times New Roman"/>
              </a:rPr>
              <a:t> от Европейския социален фонд на Европейския съюз</a:t>
            </a:r>
            <a:endParaRPr lang="bg-BG" sz="1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За получаване на почасови услуги потребителите ще заплащат такса в размер на </a:t>
            </a:r>
          </a:p>
          <a:p>
            <a:pPr marL="0" indent="0" algn="ctr">
              <a:buNone/>
            </a:pPr>
            <a:r>
              <a:rPr lang="bg-BG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0,17 лв./час</a:t>
            </a:r>
            <a:r>
              <a:rPr lang="bg-BG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определена в Наредба за заплащане на такси от потребителите по проекта, одобрена 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с Решение 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№235 на </a:t>
            </a:r>
            <a:r>
              <a:rPr lang="bg-BG" sz="2800" dirty="0" err="1" smtClean="0">
                <a:latin typeface="Times New Roman" pitchFamily="18" charset="0"/>
                <a:cs typeface="Times New Roman" pitchFamily="18" charset="0"/>
              </a:rPr>
              <a:t>ОбС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Пловдив, взето с Протокол </a:t>
            </a:r>
            <a:r>
              <a:rPr lang="bg-BG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№11 от 14.06.2012 год.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61" y="476672"/>
            <a:ext cx="1090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41735"/>
            <a:ext cx="127952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61" y="6087480"/>
            <a:ext cx="82613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3644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855</Words>
  <Application>Microsoft Office PowerPoint</Application>
  <PresentationFormat>Презентация на цял екран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16</vt:i4>
      </vt:variant>
    </vt:vector>
  </HeadingPairs>
  <TitlesOfParts>
    <vt:vector size="17" baseType="lpstr">
      <vt:lpstr>Office тема</vt:lpstr>
      <vt:lpstr>Слайд 1</vt:lpstr>
      <vt:lpstr>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 </vt:lpstr>
      <vt:lpstr>   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 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 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 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 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  <vt:lpstr>ПРОЕКТ BG051PO001-5.1.04-0080 – ПОДКРЕПА В ДОМА И СЕМЕЙСТВОТО финансиран по схема за предоставяне на безвъзмездна финансова помощ  „ПОМОЩ В ДОМА” Проектът се осъществява с финансовата подкрепа на  Оперативна програма „Развитие на човешките ресурси”, съфинансирана от Европейския социален фонд на Европейския съюз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ОБЩИНА ПЛОВДИВ – РАЙОН „ЗАПАДЕН“ ПРОЕКТ BG051PO001-5.1.04-0084 По схема за предоставяне на безвъзмездна финансова помощ  „ПОМОЩ В ДОМА” Проектът се осъществява с финансовата подкрепа на Оперативна програма „Развитие на човешките ресурси”, съфинансирана от Европейския социален фонд на Европейския съюз </dc:title>
  <dc:creator>Plamena Chonkova</dc:creator>
  <cp:lastModifiedBy>Tania Kuzmanova</cp:lastModifiedBy>
  <cp:revision>135</cp:revision>
  <dcterms:created xsi:type="dcterms:W3CDTF">2013-02-08T09:15:20Z</dcterms:created>
  <dcterms:modified xsi:type="dcterms:W3CDTF">2013-02-25T07:00:36Z</dcterms:modified>
</cp:coreProperties>
</file>